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"/>
  </p:notesMasterIdLst>
  <p:sldIdLst>
    <p:sldId id="257" r:id="rId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ECB0A982-39DA-4124-8BE0-5AB9C6EA4F6D}">
  <a:tblStyle styleId="{ECB0A982-39DA-4124-8BE0-5AB9C6EA4F6D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 showComments="0">
  <p:normalViewPr>
    <p:restoredLeft sz="15602" autoAdjust="0"/>
    <p:restoredTop sz="94703" autoAdjust="0"/>
  </p:normalViewPr>
  <p:slideViewPr>
    <p:cSldViewPr snapToGrid="0">
      <p:cViewPr varScale="1">
        <p:scale>
          <a:sx n="214" d="100"/>
          <a:sy n="214" d="100"/>
        </p:scale>
        <p:origin x="-224" y="-11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8076183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521e13bf21_0_1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521e13bf21_0_1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4"/>
          <p:cNvSpPr txBox="1"/>
          <p:nvPr/>
        </p:nvSpPr>
        <p:spPr>
          <a:xfrm>
            <a:off x="177250" y="64963"/>
            <a:ext cx="6822000" cy="50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2400">
                <a:latin typeface="Permanent Marker"/>
                <a:ea typeface="Permanent Marker"/>
                <a:cs typeface="Permanent Marker"/>
                <a:sym typeface="Permanent Marker"/>
              </a:rPr>
              <a:t>Impact Campaign Map</a:t>
            </a:r>
            <a:endParaRPr sz="2400"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pic>
        <p:nvPicPr>
          <p:cNvPr id="67" name="Google Shape;67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090276" y="120100"/>
            <a:ext cx="882926" cy="397326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8" name="Google Shape;68;p14"/>
          <p:cNvGraphicFramePr/>
          <p:nvPr/>
        </p:nvGraphicFramePr>
        <p:xfrm>
          <a:off x="177250" y="1309913"/>
          <a:ext cx="8796000" cy="3272180"/>
        </p:xfrm>
        <a:graphic>
          <a:graphicData uri="http://schemas.openxmlformats.org/drawingml/2006/table">
            <a:tbl>
              <a:tblPr>
                <a:noFill/>
                <a:tableStyleId>{ECB0A982-39DA-4124-8BE0-5AB9C6EA4F6D}</a:tableStyleId>
              </a:tblPr>
              <a:tblGrid>
                <a:gridCol w="733000"/>
                <a:gridCol w="733000"/>
                <a:gridCol w="733000"/>
                <a:gridCol w="733000"/>
                <a:gridCol w="733000"/>
                <a:gridCol w="733000"/>
                <a:gridCol w="759525"/>
                <a:gridCol w="706475"/>
                <a:gridCol w="733000"/>
                <a:gridCol w="733000"/>
                <a:gridCol w="733000"/>
                <a:gridCol w="733000"/>
              </a:tblGrid>
              <a:tr h="103125">
                <a:tc gridSpan="4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600" b="1"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STRATEGY</a:t>
                      </a:r>
                      <a:endParaRPr sz="600" b="1"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600" i="1">
                          <a:solidFill>
                            <a:schemeClr val="dk1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Let’s look at the journey</a:t>
                      </a:r>
                      <a:endParaRPr sz="600" b="1"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L="36000" marR="36000" marT="36000" marB="36000"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9D2E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600" b="1">
                          <a:solidFill>
                            <a:schemeClr val="dk1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ACTION</a:t>
                      </a:r>
                      <a:endParaRPr sz="600" b="1">
                        <a:solidFill>
                          <a:schemeClr val="dk1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600" i="1">
                          <a:solidFill>
                            <a:schemeClr val="dk1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Let’s make a plan</a:t>
                      </a:r>
                      <a:endParaRPr sz="600" b="1">
                        <a:solidFill>
                          <a:schemeClr val="dk1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D1D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600" b="1"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RESULTS</a:t>
                      </a:r>
                      <a:endParaRPr sz="600" b="1"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600" i="1">
                          <a:solidFill>
                            <a:schemeClr val="dk1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Let’s make progress visible</a:t>
                      </a:r>
                      <a:endParaRPr sz="600" b="1"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6B8A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43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600" b="1" dirty="0"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Audience</a:t>
                      </a:r>
                      <a:endParaRPr sz="600" b="1" dirty="0"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600" i="1" dirty="0"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Get who...</a:t>
                      </a:r>
                      <a:endParaRPr sz="600" i="1" dirty="0"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9D2E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600" b="1"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Outcome</a:t>
                      </a:r>
                      <a:endParaRPr sz="600" b="1"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600" i="1">
                          <a:solidFill>
                            <a:schemeClr val="dk1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To do what</a:t>
                      </a:r>
                      <a:endParaRPr sz="600" b="1"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9D2E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600" b="1"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Barrier</a:t>
                      </a:r>
                      <a:endParaRPr sz="600" b="1"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600" i="1">
                          <a:solidFill>
                            <a:schemeClr val="dk1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Why don’t they</a:t>
                      </a:r>
                      <a:endParaRPr sz="600" b="1"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9D2E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600" b="1"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Trigger</a:t>
                      </a:r>
                      <a:endParaRPr sz="600" b="1"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600" i="1">
                          <a:solidFill>
                            <a:schemeClr val="dk1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Why would they</a:t>
                      </a:r>
                      <a:endParaRPr sz="600" b="1"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9D2E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600" b="1">
                          <a:solidFill>
                            <a:schemeClr val="dk1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Platform</a:t>
                      </a:r>
                      <a:endParaRPr sz="600" b="1">
                        <a:solidFill>
                          <a:schemeClr val="dk1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600" i="1">
                          <a:solidFill>
                            <a:schemeClr val="dk1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Where are they</a:t>
                      </a:r>
                      <a:endParaRPr sz="600" b="1">
                        <a:solidFill>
                          <a:schemeClr val="dk1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D1D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600" b="1">
                          <a:solidFill>
                            <a:schemeClr val="dk1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Content</a:t>
                      </a:r>
                      <a:endParaRPr sz="600" b="1">
                        <a:solidFill>
                          <a:schemeClr val="dk1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600" i="1">
                          <a:solidFill>
                            <a:schemeClr val="dk1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What do they like</a:t>
                      </a:r>
                      <a:endParaRPr sz="600" b="1">
                        <a:solidFill>
                          <a:schemeClr val="dk1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D1D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600" b="1">
                          <a:solidFill>
                            <a:schemeClr val="dk1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Description</a:t>
                      </a:r>
                      <a:endParaRPr sz="600" b="1">
                        <a:solidFill>
                          <a:schemeClr val="dk1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600" i="1">
                          <a:solidFill>
                            <a:schemeClr val="dk1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What will we make</a:t>
                      </a:r>
                      <a:endParaRPr sz="600" b="1">
                        <a:solidFill>
                          <a:schemeClr val="dk1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D1D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600" b="1">
                          <a:solidFill>
                            <a:schemeClr val="dk1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Deadline</a:t>
                      </a:r>
                      <a:endParaRPr sz="600" b="1">
                        <a:solidFill>
                          <a:schemeClr val="dk1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600" i="1">
                          <a:solidFill>
                            <a:schemeClr val="dk1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When is it due</a:t>
                      </a:r>
                      <a:endParaRPr sz="600" b="1">
                        <a:solidFill>
                          <a:schemeClr val="dk1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D1D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600" b="1">
                          <a:solidFill>
                            <a:schemeClr val="dk1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Launch Date</a:t>
                      </a:r>
                      <a:endParaRPr sz="600" b="1">
                        <a:solidFill>
                          <a:schemeClr val="dk1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600" i="1">
                          <a:solidFill>
                            <a:schemeClr val="dk1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When is it live</a:t>
                      </a:r>
                      <a:endParaRPr sz="600" b="1">
                        <a:solidFill>
                          <a:schemeClr val="dk1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D1D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600" b="1"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Baseline</a:t>
                      </a:r>
                      <a:endParaRPr sz="600" b="1"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600" i="1">
                          <a:solidFill>
                            <a:schemeClr val="dk1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What is it like now...</a:t>
                      </a:r>
                      <a:endParaRPr sz="600" b="1"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600" b="1">
                          <a:solidFill>
                            <a:schemeClr val="dk1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Metrics - Quan</a:t>
                      </a:r>
                      <a:endParaRPr sz="600" b="1">
                        <a:solidFill>
                          <a:schemeClr val="dk1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600" i="1">
                          <a:solidFill>
                            <a:schemeClr val="dk1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What was the data</a:t>
                      </a:r>
                      <a:endParaRPr sz="600" b="1">
                        <a:solidFill>
                          <a:schemeClr val="dk1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600" b="1">
                          <a:solidFill>
                            <a:schemeClr val="dk1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Metrics - Qual</a:t>
                      </a:r>
                      <a:endParaRPr sz="600" b="1">
                        <a:solidFill>
                          <a:schemeClr val="dk1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600" i="1">
                          <a:solidFill>
                            <a:schemeClr val="dk1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What was heard</a:t>
                      </a:r>
                      <a:endParaRPr sz="600" b="1">
                        <a:solidFill>
                          <a:schemeClr val="dk1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6B8AF"/>
                    </a:solidFill>
                  </a:tcPr>
                </a:tc>
              </a:tr>
              <a:tr h="2743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 dirty="0"/>
                    </a:p>
                  </a:txBody>
                  <a:tcPr marL="36000" marR="36000" marT="36000" marB="36000"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 dirty="0"/>
                    </a:p>
                  </a:txBody>
                  <a:tcPr marL="36000" marR="36000" marT="36000" marB="36000"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 dirty="0"/>
                    </a:p>
                  </a:txBody>
                  <a:tcPr marL="36000" marR="36000" marT="36000" marB="36000"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</a:tr>
              <a:tr h="2743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</a:tr>
              <a:tr h="2743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 dirty="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 dirty="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/>
                </a:tc>
              </a:tr>
              <a:tr h="2743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</a:tr>
              <a:tr h="2743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/>
                </a:tc>
              </a:tr>
              <a:tr h="2743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</a:tr>
              <a:tr h="2743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/>
                </a:tc>
              </a:tr>
              <a:tr h="2743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</a:tr>
              <a:tr h="2743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/>
                </a:tc>
              </a:tr>
              <a:tr h="2743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 dirty="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9" name="Google Shape;69;p14"/>
          <p:cNvGraphicFramePr/>
          <p:nvPr/>
        </p:nvGraphicFramePr>
        <p:xfrm>
          <a:off x="177250" y="636375"/>
          <a:ext cx="8795950" cy="598320"/>
        </p:xfrm>
        <a:graphic>
          <a:graphicData uri="http://schemas.openxmlformats.org/drawingml/2006/table">
            <a:tbl>
              <a:tblPr>
                <a:noFill/>
                <a:tableStyleId>{ECB0A982-39DA-4124-8BE0-5AB9C6EA4F6D}</a:tableStyleId>
              </a:tblPr>
              <a:tblGrid>
                <a:gridCol w="733000"/>
                <a:gridCol w="8062950"/>
              </a:tblGrid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600" b="1"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Organisation</a:t>
                      </a:r>
                      <a:endParaRPr sz="600" b="1"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L="54000" marR="54000" marT="54000" marB="54000"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L="54000" marR="54000" marT="54000" marB="54000">
                    <a:solidFill>
                      <a:srgbClr val="CFE2F3"/>
                    </a:solidFill>
                  </a:tcPr>
                </a:tc>
              </a:tr>
              <a:tr h="1473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600" b="1"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Project</a:t>
                      </a:r>
                      <a:endParaRPr sz="600" b="1"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L="54000" marR="54000" marT="54000" marB="54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>
                        <a:solidFill>
                          <a:schemeClr val="dk1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L="54000" marR="54000" marT="54000" marB="54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solidFill>
                      <a:srgbClr val="CFE2F3"/>
                    </a:solidFill>
                  </a:tcPr>
                </a:tc>
              </a:tr>
              <a:tr h="1473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600" b="1">
                          <a:solidFill>
                            <a:schemeClr val="dk1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Purpose</a:t>
                      </a:r>
                      <a:endParaRPr sz="600" b="1">
                        <a:solidFill>
                          <a:schemeClr val="dk1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L="54000" marR="54000" marT="54000" marB="54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>
                        <a:solidFill>
                          <a:schemeClr val="dk1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L="54000" marR="54000" marT="54000" marB="54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solidFill>
                      <a:srgbClr val="CFE2F3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0" name="Google Shape;70;p14"/>
          <p:cNvGraphicFramePr/>
          <p:nvPr/>
        </p:nvGraphicFramePr>
        <p:xfrm>
          <a:off x="177250" y="4674550"/>
          <a:ext cx="8795950" cy="397325"/>
        </p:xfrm>
        <a:graphic>
          <a:graphicData uri="http://schemas.openxmlformats.org/drawingml/2006/table">
            <a:tbl>
              <a:tblPr>
                <a:noFill/>
                <a:tableStyleId>{ECB0A982-39DA-4124-8BE0-5AB9C6EA4F6D}</a:tableStyleId>
              </a:tblPr>
              <a:tblGrid>
                <a:gridCol w="733000"/>
                <a:gridCol w="8062950"/>
              </a:tblGrid>
              <a:tr h="3973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600" b="1"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Impact Statement</a:t>
                      </a:r>
                      <a:endParaRPr sz="600" b="1"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L="91425" marR="91425" marT="91425" marB="91425"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 b="1"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L="91425" marR="91425" marT="91425" marB="91425">
                    <a:solidFill>
                      <a:srgbClr val="D9EAD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89</Words>
  <Application>Microsoft Macintosh PowerPoint</Application>
  <PresentationFormat>On-screen Show (16:9)</PresentationFormat>
  <Paragraphs>35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Proxima Nova</vt:lpstr>
      <vt:lpstr>Permanent Marker</vt:lpstr>
      <vt:lpstr>Simple Light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Peter Dowson</cp:lastModifiedBy>
  <cp:revision>4</cp:revision>
  <dcterms:modified xsi:type="dcterms:W3CDTF">2019-03-23T02:49:48Z</dcterms:modified>
</cp:coreProperties>
</file>